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58" r:id="rId24"/>
  </p:sldIdLst>
  <p:sldSz cx="12192000" cy="6858000"/>
  <p:notesSz cx="12192000" cy="6858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Quicksand" panose="020B0604020202020204" pitchFamily="34" charset="0"/>
      <p:regular r:id="rId30"/>
      <p:bold r:id="rId31"/>
      <p:italic r:id="rId32"/>
      <p:boldItalic r:id="rId33"/>
    </p:embeddedFont>
    <p:embeddedFont>
      <p:font typeface="Quicksand SemiBold" panose="020B0604020202020204" pitchFamily="34" charset="0"/>
      <p:regular r:id="rId34"/>
      <p:bold r:id="rId35"/>
      <p:italic r:id="rId36"/>
      <p:boldItalic r:id="rId37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font" Target="fonts/font1.fntdata"/><Relationship Id="rId27" Type="http://schemas.openxmlformats.org/officeDocument/2006/relationships/font" Target="fonts/font2.fntdata"/><Relationship Id="rId28" Type="http://schemas.openxmlformats.org/officeDocument/2006/relationships/font" Target="fonts/font3.fntdata"/><Relationship Id="rId29" Type="http://schemas.openxmlformats.org/officeDocument/2006/relationships/font" Target="fonts/font4.fntdata"/><Relationship Id="rId30" Type="http://schemas.openxmlformats.org/officeDocument/2006/relationships/font" Target="fonts/font5.fntdata"/><Relationship Id="rId31" Type="http://schemas.openxmlformats.org/officeDocument/2006/relationships/font" Target="fonts/font6.fntdata"/><Relationship Id="rId32" Type="http://schemas.openxmlformats.org/officeDocument/2006/relationships/font" Target="fonts/font7.fntdata"/><Relationship Id="rId33" Type="http://schemas.openxmlformats.org/officeDocument/2006/relationships/font" Target="fonts/font8.fntdata"/><Relationship Id="rId34" Type="http://schemas.openxmlformats.org/officeDocument/2006/relationships/font" Target="fonts/font9.fntdata"/><Relationship Id="rId35" Type="http://schemas.openxmlformats.org/officeDocument/2006/relationships/font" Target="fonts/font10.fntdata"/><Relationship Id="rId36" Type="http://schemas.openxmlformats.org/officeDocument/2006/relationships/font" Target="fonts/font11.fntdata"/><Relationship Id="rId37" Type="http://schemas.openxmlformats.org/officeDocument/2006/relationships/font" Target="fonts/font12.fntdata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dirty="0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Explain the basic elements of the course in Moodle</a:t>
          </a: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Configure Moodle course parameters</a:t>
          </a: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9E20EC-440E-284D-9636-1FB995AEC072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Add different elements to the course</a:t>
          </a:r>
        </a:p>
      </dgm:t>
    </dgm:pt>
    <dgm:pt modelId="{C5737B56-FF83-2A42-818A-F5B97368E893}" type="parTrans" cxnId="{63F00ACA-22B3-2D4C-91BE-0366D3A5D1E6}">
      <dgm:prSet/>
      <dgm:spPr/>
      <dgm:t>
        <a:bodyPr/>
        <a:lstStyle/>
        <a:p>
          <a:endParaRPr lang="en-GB"/>
        </a:p>
      </dgm:t>
    </dgm:pt>
    <dgm:pt modelId="{8B450E25-10BF-F348-B922-22172D859A5E}" type="sibTrans" cxnId="{63F00ACA-22B3-2D4C-91BE-0366D3A5D1E6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9E859CDE-7339-0248-9A18-DD0119DD537E}" type="pres">
      <dgm:prSet presAssocID="{A34EF38B-22DE-0F42-A002-325E29E120F2}" presName="text_1" presStyleLbl="node1" presStyleIdx="0" presStyleCnt="4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4"/>
      <dgm:spPr/>
    </dgm:pt>
    <dgm:pt modelId="{343CF49C-B375-964D-A2D8-225A3A474803}" type="pres">
      <dgm:prSet presAssocID="{E26637D2-C754-8149-ADC3-9BCED2FE6C06}" presName="text_2" presStyleLbl="node1" presStyleIdx="1" presStyleCnt="4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4"/>
      <dgm:spPr/>
    </dgm:pt>
    <dgm:pt modelId="{9196FA6A-5D30-A14E-8FDA-37F06FD756F5}" type="pres">
      <dgm:prSet presAssocID="{C15D6F66-A2B7-404B-AE1E-CB575D3B3918}" presName="text_3" presStyleLbl="node1" presStyleIdx="2" presStyleCnt="4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4"/>
      <dgm:spPr/>
    </dgm:pt>
    <dgm:pt modelId="{BB63F0A9-417E-554B-8DA2-3DAC67100C59}" type="pres">
      <dgm:prSet presAssocID="{519E20EC-440E-284D-9636-1FB995AEC072}" presName="text_4" presStyleLbl="node1" presStyleIdx="3" presStyleCnt="4">
        <dgm:presLayoutVars>
          <dgm:bulletEnabled val="1"/>
        </dgm:presLayoutVars>
      </dgm:prSet>
      <dgm:spPr/>
    </dgm:pt>
    <dgm:pt modelId="{29B072B0-48D6-834D-88CA-FA5932BF6861}" type="pres">
      <dgm:prSet presAssocID="{519E20EC-440E-284D-9636-1FB995AEC072}" presName="accent_4" presStyleCnt="0"/>
      <dgm:spPr/>
    </dgm:pt>
    <dgm:pt modelId="{B715D7D8-ED57-1442-A40D-CF18A098273A}" type="pres">
      <dgm:prSet presAssocID="{519E20EC-440E-284D-9636-1FB995AEC072}" presName="accentRepeatNode" presStyleLbl="solidFgAcc1" presStyleIdx="3" presStyleCnt="4"/>
      <dgm:spPr/>
    </dgm:pt>
  </dgm:ptLst>
  <dgm:cxnLst>
    <dgm:cxn modelId="{ED51DA0F-4978-584B-9B1D-A2AA5889FA2A}" type="presOf" srcId="{519E20EC-440E-284D-9636-1FB995AEC072}" destId="{BB63F0A9-417E-554B-8DA2-3DAC67100C59}" srcOrd="0" destOrd="0" presId="urn:microsoft.com/office/officeart/2008/layout/VerticalCurvedList"/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3F00ACA-22B3-2D4C-91BE-0366D3A5D1E6}" srcId="{BECEB8E5-7934-A84B-929D-2381D2E3477B}" destId="{519E20EC-440E-284D-9636-1FB995AEC072}" srcOrd="3" destOrd="0" parTransId="{C5737B56-FF83-2A42-818A-F5B97368E893}" sibTransId="{8B450E25-10BF-F348-B922-22172D859A5E}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  <dgm:cxn modelId="{3EAB1CE4-136A-5E45-AC4C-A537CA8D53A0}" type="presParOf" srcId="{F13EA33D-18CE-6346-8404-701E600A7D73}" destId="{BB63F0A9-417E-554B-8DA2-3DAC67100C59}" srcOrd="7" destOrd="0" presId="urn:microsoft.com/office/officeart/2008/layout/VerticalCurvedList"/>
    <dgm:cxn modelId="{017A98B2-0700-EA44-9A17-4F4CD1E7B387}" type="presParOf" srcId="{F13EA33D-18CE-6346-8404-701E600A7D73}" destId="{29B072B0-48D6-834D-88CA-FA5932BF6861}" srcOrd="8" destOrd="0" presId="urn:microsoft.com/office/officeart/2008/layout/VerticalCurvedList"/>
    <dgm:cxn modelId="{CD209F70-F429-2E4D-9BC9-DC522B79A94C}" type="presParOf" srcId="{29B072B0-48D6-834D-88CA-FA5932BF6861}" destId="{B715D7D8-ED57-1442-A40D-CF18A098273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Course parameters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Adding elements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E8F503-CBC0-AB4D-858F-7879D82C10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Procedure</a:t>
          </a: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7BC54C70-C5F4-8C4F-A921-F189B6EDD6B6}" type="parTrans" cxnId="{4142D828-9F13-C049-9C15-466FE22CCE2A}">
      <dgm:prSet/>
      <dgm:spPr/>
      <dgm:t>
        <a:bodyPr/>
        <a:lstStyle/>
        <a:p>
          <a:endParaRPr lang="en-GB"/>
        </a:p>
      </dgm:t>
    </dgm:pt>
    <dgm:pt modelId="{8DDA1841-9EA5-3546-B35A-0D901EA3B63F}" type="sibTrans" cxnId="{4142D828-9F13-C049-9C15-466FE22CCE2A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1713A375-F048-D240-BBBF-AEDDDD2D8819}" type="pres">
      <dgm:prSet presAssocID="{34E8F503-CBC0-AB4D-858F-7879D82C1015}" presName="parTxOnly" presStyleLbl="node1" presStyleIdx="0" presStyleCnt="3">
        <dgm:presLayoutVars>
          <dgm:bulletEnabled val="1"/>
        </dgm:presLayoutVars>
      </dgm:prSet>
      <dgm:spPr/>
    </dgm:pt>
    <dgm:pt modelId="{4FD5A3BE-031C-4A48-8EAF-E725A5E82813}" type="pres">
      <dgm:prSet presAssocID="{8DDA1841-9EA5-3546-B35A-0D901EA3B63F}" presName="parSpace" presStyleCnt="0"/>
      <dgm:spPr/>
    </dgm:pt>
    <dgm:pt modelId="{F72356D0-D4F7-B342-BD80-F11F277B2B19}" type="pres">
      <dgm:prSet presAssocID="{4D8E855D-C0B4-AE4B-9689-790563B9E4EA}" presName="parTxOnly" presStyleLbl="node1" presStyleIdx="1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4142D828-9F13-C049-9C15-466FE22CCE2A}" srcId="{97F3A5E6-0834-E943-9BB7-12EC766475C9}" destId="{34E8F503-CBC0-AB4D-858F-7879D82C1015}" srcOrd="0" destOrd="0" parTransId="{7BC54C70-C5F4-8C4F-A921-F189B6EDD6B6}" sibTransId="{8DDA1841-9EA5-3546-B35A-0D901EA3B63F}"/>
    <dgm:cxn modelId="{0C25F94D-B6D6-BE4F-B3BF-AA43944BDBD2}" srcId="{97F3A5E6-0834-E943-9BB7-12EC766475C9}" destId="{4D8E855D-C0B4-AE4B-9689-790563B9E4EA}" srcOrd="1" destOrd="0" parTransId="{6C79B386-8C6D-F84B-9447-C13E46505BFE}" sibTransId="{BBF5C667-F39D-4443-8C6B-1D76E819B256}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EA47F69A-F63E-0347-8273-EBB600B54758}" type="presOf" srcId="{34E8F503-CBC0-AB4D-858F-7879D82C1015}" destId="{1713A375-F048-D240-BBBF-AEDDDD2D88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2" destOrd="0" parTransId="{17A3C1DC-EC4C-FD45-B266-9EDA5F4DEA12}" sibTransId="{59405485-8067-414E-A7C1-7CA4E3DDA0AA}"/>
    <dgm:cxn modelId="{FCE2D357-60E9-0E46-AB1D-34C48F00EAC2}" type="presParOf" srcId="{949ACB36-15FB-0F4D-BB4E-3E03611B4286}" destId="{1713A375-F048-D240-BBBF-AEDDDD2D8819}" srcOrd="0" destOrd="0" presId="urn:microsoft.com/office/officeart/2005/8/layout/hChevron3"/>
    <dgm:cxn modelId="{D1FE8E0F-84DC-924D-8E13-6B81CA2A9049}" type="presParOf" srcId="{949ACB36-15FB-0F4D-BB4E-3E03611B4286}" destId="{4FD5A3BE-031C-4A48-8EAF-E725A5E82813}" srcOrd="1" destOrd="0" presId="urn:microsoft.com/office/officeart/2005/8/layout/hChevron3"/>
    <dgm:cxn modelId="{86EF7B5D-3ED9-224A-937F-D67DCD795E9A}" type="presParOf" srcId="{949ACB36-15FB-0F4D-BB4E-3E03611B4286}" destId="{F72356D0-D4F7-B342-BD80-F11F277B2B19}" srcOrd="2" destOrd="0" presId="urn:microsoft.com/office/officeart/2005/8/layout/hChevron3"/>
    <dgm:cxn modelId="{65B48FF9-4CA1-3E4D-8257-F5D691FBBCA7}" type="presParOf" srcId="{949ACB36-15FB-0F4D-BB4E-3E03611B4286}" destId="{AC79119E-B115-EF4D-8DDD-E89B62B0629D}" srcOrd="3" destOrd="0" presId="urn:microsoft.com/office/officeart/2005/8/layout/hChevron3"/>
    <dgm:cxn modelId="{6A702F93-5B45-704A-8516-71B70AA3AB80}" type="presParOf" srcId="{949ACB36-15FB-0F4D-BB4E-3E03611B4286}" destId="{9F22CD57-3ADB-4948-8A66-A621399D426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sz="2200" kern="1200" dirty="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2D3FC799-51C0-3E4A-A95E-F9CF43A05AA9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Explain the basic elements of the course in Moodle</a:t>
          </a:r>
        </a:p>
      </dsp:txBody>
      <dsp:txXfrm>
        <a:off x="875812" y="1338819"/>
        <a:ext cx="9580062" cy="669409"/>
      </dsp:txXfrm>
    </dsp:sp>
    <dsp:sp modelId="{B30DAC21-0F70-A848-8E67-57546AC768D1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Configure Moodle course parameters</a:t>
          </a:r>
        </a:p>
      </dsp:txBody>
      <dsp:txXfrm>
        <a:off x="875812" y="2343108"/>
        <a:ext cx="9580062" cy="669409"/>
      </dsp:txXfrm>
    </dsp:sp>
    <dsp:sp modelId="{03485202-1616-2647-9327-7EE30F7CEAD3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63F0A9-417E-554B-8DA2-3DAC67100C59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Add different elements to the course</a:t>
          </a:r>
        </a:p>
      </dsp:txBody>
      <dsp:txXfrm>
        <a:off x="492024" y="3347397"/>
        <a:ext cx="9963850" cy="669409"/>
      </dsp:txXfrm>
    </dsp:sp>
    <dsp:sp modelId="{B715D7D8-ED57-1442-A40D-CF18A098273A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13A375-F048-D240-BBBF-AEDDDD2D88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600" kern="1200" dirty="0">
              <a:solidFill>
                <a:schemeClr val="tx1"/>
              </a:solidFill>
            </a:rPr>
            <a:t>Procedure</a:t>
          </a:r>
        </a:p>
      </dsp:txBody>
      <dsp:txXfrm>
        <a:off x="4621" y="1367487"/>
        <a:ext cx="3636816" cy="1616362"/>
      </dsp:txXfrm>
    </dsp:sp>
    <dsp:sp modelId="{F72356D0-D4F7-B342-BD80-F11F277B2B19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Course parameters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9F22CD57-3ADB-4948-8A66-A621399D426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Adding elements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tiff"/><Relationship Id="rId3" Type="http://schemas.openxmlformats.org/officeDocument/2006/relationships/image" Target="../media/image19.tiff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tiff"/><Relationship Id="rId3" Type="http://schemas.openxmlformats.org/officeDocument/2006/relationships/image" Target="../media/image21.tiff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tiff"/><Relationship Id="rId3" Type="http://schemas.openxmlformats.org/officeDocument/2006/relationships/image" Target="../media/image25.tiff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tiff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tiff"/><Relationship Id="rId3" Type="http://schemas.openxmlformats.org/officeDocument/2006/relationships/image" Target="../media/image28.tiff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tiff"/><Relationship Id="rId3" Type="http://schemas.openxmlformats.org/officeDocument/2006/relationships/image" Target="../media/image30.tiff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tiff"/><Relationship Id="rId3" Type="http://schemas.openxmlformats.org/officeDocument/2006/relationships/image" Target="../media/image32.tif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tiff"/><Relationship Id="rId3" Type="http://schemas.openxmlformats.org/officeDocument/2006/relationships/image" Target="../media/image34.tiff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tiff"/><Relationship Id="rId3" Type="http://schemas.openxmlformats.org/officeDocument/2006/relationships/image" Target="../media/image36.tiff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learning.skills4eosc.eu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Publishing to </a:t>
            </a:r>
            <a:r>
              <a:rPr lang="it-IT" dirty="0" err="1"/>
              <a:t>learning</a:t>
            </a:r>
            <a:r>
              <a:rPr lang="it-IT" dirty="0"/>
              <a:t> </a:t>
            </a:r>
            <a:r>
              <a:rPr lang="it-IT" dirty="0" err="1"/>
              <a:t>platform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5685-EB03-4F44-9F91-381493AF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Uploading and saving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7CC30-E159-0841-9A95-EAC2B35B8E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EC51E-8D30-674A-83F4-ED3EF9D8E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315" y="1328737"/>
            <a:ext cx="5889383" cy="4429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41B8C4-833D-8C4A-95F3-3AC502D99E4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5698" y="1983957"/>
            <a:ext cx="5889385" cy="442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743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D875E-B2CE-9C45-8E76-0E60CC1F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links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23C49-7D73-5543-995E-FD18DA6E4E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06307A-98FD-7E4E-824C-647B43F9A3E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28738"/>
            <a:ext cx="6292751" cy="46291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14AAE0-80F5-CB46-AE20-AEE96BFA2A3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66495"/>
            <a:ext cx="6155356" cy="462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9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1CC2-84CB-A240-A781-A1181A8A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Working with quizzes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4D58A-1D8C-0346-86CC-B9BF8B46D7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1798AA-CC74-7447-9FDD-4267BAC7264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029" y="1394293"/>
            <a:ext cx="5725886" cy="4306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50AAA3-C366-7A42-9A56-ED87E3038CB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5999" y="2017181"/>
            <a:ext cx="5812971" cy="437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71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6C8B2-8887-E344-8310-EF19BFABA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question category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6F0D7-9141-4240-826A-B2FAC97E19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674428-F8CF-7047-ADC5-6033AD96F9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983" y="1485219"/>
            <a:ext cx="5490424" cy="41290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E44596-FD05-C74F-8370-E075DA7328A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363784"/>
            <a:ext cx="5490424" cy="41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60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DFE4-9A4F-B448-8FA8-A767EAC1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questions to questions banks manually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845A2F-26A3-874A-A6DE-BC1CF48B70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306765-2AB6-B24D-85E2-15635C6C2D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777" y="1771806"/>
            <a:ext cx="5369351" cy="40380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4CB48A-BFD9-074A-B540-AE71B735BD2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7128" y="2120747"/>
            <a:ext cx="5369352" cy="403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682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0A9F2-BBE8-774B-97B3-004F7FCE4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Multiple choice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927839-1835-D94B-9F17-C8CBDB600D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079C7-9DF3-3644-889C-D3BFA39A693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328" y="1386692"/>
            <a:ext cx="5907309" cy="4442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EB01F3-8886-EC4A-813D-2C67237A95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70477"/>
            <a:ext cx="5907310" cy="444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12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4F75B-9ADE-5747-95B7-418E0806D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Importing questions into questions banks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A68F1-9676-0E44-8FF8-7BBA1B5032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253DC0-BA9B-AD4C-B59B-5D9A63C8DE7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0853" y="1265883"/>
            <a:ext cx="6950297" cy="522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59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EF99-166B-BB4B-AB39-96250E607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quizzes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859FF-5AB8-2D42-9359-C2516BFC34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60AF69-8D96-394B-A202-182D06A58A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566" y="1229272"/>
            <a:ext cx="5980510" cy="43994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ABECBA-DDF5-CE41-A403-74AF7ABAAF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15076" y="2013627"/>
            <a:ext cx="5849933" cy="439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105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E3B9-585F-4D40-8BF4-724FC526C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questions to quizzes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821D08-00F9-C64C-853A-5992F4DAA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183D49-B057-5C4E-9CF5-4ACF16A7FE7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33" y="1385886"/>
            <a:ext cx="6041367" cy="4543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2FE838-AE60-4248-B9BB-3AA9B569E3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869659"/>
            <a:ext cx="6041367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60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0B3-79E2-9145-B53C-784748690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 gathering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1206F-869B-5B41-B18E-802711C55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36598D-58AA-9E43-A082-3E93568DB09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62" y="1404257"/>
            <a:ext cx="6035938" cy="45393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A00057-4F37-8D4D-BE8E-4AB93DF5D5B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53528"/>
            <a:ext cx="6035938" cy="453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52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10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0C184C8D-654A-7149-B95B-6C1A467612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7716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FBB05-D137-CD4A-8E83-3A05C196B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BBB rooms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A1D6C-6A54-DD4A-A862-20C2039A0C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1B50A-16A8-FE4A-A728-B242DEEA5E1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401" y="1426027"/>
            <a:ext cx="5659598" cy="42563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BD6C5B-01E5-3347-BA29-2407FEB9140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23730"/>
            <a:ext cx="5659599" cy="425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78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B3907-30E6-9143-9616-BEE3EBEE0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Badges and certificates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585E7B-1F01-8E44-B09C-220373FCAB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7CFF18-4167-E748-B53E-05D389A6236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145" y="1451541"/>
            <a:ext cx="5778855" cy="39549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F2027A-D705-8442-8A7A-7191DD71C96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07236" y="2317294"/>
            <a:ext cx="5778855" cy="395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2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D8FBE-AE39-0847-B9EC-6BAA549CC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At 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1482A-2A9F-C648-B69A-FEFE4198F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sure to make the course visible to the learners</a:t>
            </a:r>
          </a:p>
          <a:p>
            <a:pPr lvl="1"/>
            <a:r>
              <a:rPr lang="en-GB" dirty="0"/>
              <a:t>By changing the ”Course visibility” option to “Show”</a:t>
            </a:r>
          </a:p>
          <a:p>
            <a:r>
              <a:rPr lang="en-GB" dirty="0"/>
              <a:t>Index the course in the EOSC Courses Catalogue</a:t>
            </a:r>
          </a:p>
          <a:p>
            <a:pPr lvl="1"/>
            <a:r>
              <a:rPr lang="en-GB" dirty="0"/>
              <a:t>Once the rules and procedures are well defined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CBB28-5965-3F4E-9C2A-BC73449097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6244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 err="1"/>
              <a:t>anastas.mishev@finki.ukim.mk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65046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7311F-D976-964F-95CF-F631EB825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prelude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1AB1B-42DD-654B-A7B3-D09A93D33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example platform for publishing the materials for a specific course delivery to the trainees is Moodle</a:t>
            </a:r>
          </a:p>
          <a:p>
            <a:r>
              <a:rPr lang="en-GB" dirty="0"/>
              <a:t>For the purpose of this training, a demo course is created on the </a:t>
            </a:r>
            <a:r>
              <a:rPr lang="en-GB" dirty="0">
                <a:hlinkClick r:id="rId2"/>
              </a:rPr>
              <a:t>https://learning.skills4eosc.eu/</a:t>
            </a:r>
            <a:r>
              <a:rPr lang="en-GB" dirty="0"/>
              <a:t> platform called ”Demo course” in the Train the trainers category</a:t>
            </a:r>
          </a:p>
          <a:p>
            <a:r>
              <a:rPr lang="en-GB" dirty="0"/>
              <a:t>All participants will have Teachers role access to the course to be able to practically test the publishing actions</a:t>
            </a:r>
          </a:p>
          <a:p>
            <a:r>
              <a:rPr lang="en-GB" dirty="0"/>
              <a:t>In general cases, the procedure starts with a course created by the administrators of the platform providing the trainers with the Trainer/Teacher role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869E6-34A1-004F-A123-C4E38DC279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739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547F-8D66-D946-8C35-324CD1810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Configuring course parameters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743B45-89D7-9D4F-A699-3D57865E3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75DF2-CCEE-D042-B0E5-D0800BEF92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738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9425-5896-804C-AE9A-A188EDA13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course format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1387B6-49AD-6A41-A559-36B9FB691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ADEE17-FD5F-9047-B6D8-BA2CC07106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604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C975-17CC-9B45-8556-DC0BA992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RDA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93854-D711-E349-B604-4D0BD95AE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RDA Minimal Metadata Set for Learning Resources you should enter the information for the metadata fields discussed in the Design stage. </a:t>
            </a:r>
          </a:p>
          <a:p>
            <a:r>
              <a:rPr lang="en-GB" dirty="0"/>
              <a:t>For these purposes you can simply copy/paste the information from the Syllabus.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EF144-E291-6E45-BBDB-B5A8429C96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473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1711-7336-6F4C-BA1D-88798D1CD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the course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75611D-90B9-604A-9431-B539E0BBD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157" y="1690692"/>
            <a:ext cx="5513232" cy="351522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DC793-C20E-3144-BBB2-9AE031AF19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3505FC-D338-F343-9687-B2D39AA11D9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634343"/>
            <a:ext cx="5513232" cy="351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10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FCC6-DB53-3B45-93C0-603D82B9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PDF documents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FA044B-DB1D-024C-8B37-F333A42C00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BA5A1C-2D61-4843-9BA0-0A929D7AAF7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653" y="1287079"/>
            <a:ext cx="5823347" cy="42838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A109A1-C31D-B842-BFE2-FE8BA6EC36F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3683" y="2032594"/>
            <a:ext cx="5823348" cy="428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332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446</TotalTime>
  <Words>502</Words>
  <Application>Microsoft Macintosh PowerPoint</Application>
  <DocSecurity>0</DocSecurity>
  <PresentationFormat>Widescreen</PresentationFormat>
  <Paragraphs>65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Calibri</vt:lpstr>
      <vt:lpstr>Arial</vt:lpstr>
      <vt:lpstr>Quicksand</vt:lpstr>
      <vt:lpstr>Quicksand SemiBold</vt:lpstr>
      <vt:lpstr>Tema di Office</vt:lpstr>
      <vt:lpstr>Publishing to learning platform</vt:lpstr>
      <vt:lpstr>Learning Objectives</vt:lpstr>
      <vt:lpstr>Agenda</vt:lpstr>
      <vt:lpstr>The prelude</vt:lpstr>
      <vt:lpstr>Configuring course parameters</vt:lpstr>
      <vt:lpstr>The course format</vt:lpstr>
      <vt:lpstr>RDA metadata</vt:lpstr>
      <vt:lpstr>Creating the course structure</vt:lpstr>
      <vt:lpstr>Adding PDF documents</vt:lpstr>
      <vt:lpstr>Uploading and saving</vt:lpstr>
      <vt:lpstr>Adding links</vt:lpstr>
      <vt:lpstr>Working with quizzes </vt:lpstr>
      <vt:lpstr>Creating a question category</vt:lpstr>
      <vt:lpstr>Adding questions to questions banks manually</vt:lpstr>
      <vt:lpstr>Multiple choice questions</vt:lpstr>
      <vt:lpstr>Importing questions into questions banks</vt:lpstr>
      <vt:lpstr>Creating quizzes</vt:lpstr>
      <vt:lpstr>Adding questions to quizzes</vt:lpstr>
      <vt:lpstr>Feedback gathering</vt:lpstr>
      <vt:lpstr>Adding BBB rooms</vt:lpstr>
      <vt:lpstr>Badges and certificates</vt:lpstr>
      <vt:lpstr>At the end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Anastas Mishev</cp:lastModifiedBy>
  <cp:revision>34</cp:revision>
  <dcterms:created xsi:type="dcterms:W3CDTF">2022-09-22T13:19:16Z</dcterms:created>
  <dcterms:modified xsi:type="dcterms:W3CDTF">2023-10-16T10:44:22Z</dcterms:modified>
  <cp:category/>
  <dc:identifier/>
  <cp:contentStatus/>
  <dc:language/>
  <cp:version/>
</cp:coreProperties>
</file>